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Решите ребус </a:t>
            </a:r>
          </a:p>
          <a:p>
            <a:endParaRPr lang="ru-RU" dirty="0"/>
          </a:p>
        </p:txBody>
      </p:sp>
      <p:pic>
        <p:nvPicPr>
          <p:cNvPr id="14338" name="Picture 2" descr="ÐÐ°ÑÑÐ¸Ð½ÐºÐ¸ Ð¿Ð¾ Ð·Ð°Ð¿ÑÐ¾ÑÑ Ð¸Ð´Ðµ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0"/>
            <a:ext cx="1905000" cy="1990725"/>
          </a:xfrm>
          <a:prstGeom prst="rect">
            <a:avLst/>
          </a:prstGeom>
          <a:noFill/>
        </p:spPr>
      </p:pic>
      <p:pic>
        <p:nvPicPr>
          <p:cNvPr id="14340" name="Picture 4" descr="ÑÐµÐ±ÑÑÑ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428868"/>
            <a:ext cx="1114425" cy="1905000"/>
          </a:xfrm>
          <a:prstGeom prst="rect">
            <a:avLst/>
          </a:prstGeom>
          <a:noFill/>
        </p:spPr>
      </p:pic>
      <p:pic>
        <p:nvPicPr>
          <p:cNvPr id="14342" name="Picture 6" descr="ÑÐµÐ±ÑÑÑ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2428868"/>
            <a:ext cx="1504950" cy="1905000"/>
          </a:xfrm>
          <a:prstGeom prst="rect">
            <a:avLst/>
          </a:prstGeom>
          <a:noFill/>
        </p:spPr>
      </p:pic>
      <p:pic>
        <p:nvPicPr>
          <p:cNvPr id="14344" name="Picture 8" descr="ÑÐµÐ±ÑÑÑ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2428868"/>
            <a:ext cx="1371600" cy="1905000"/>
          </a:xfrm>
          <a:prstGeom prst="rect">
            <a:avLst/>
          </a:prstGeom>
          <a:noFill/>
        </p:spPr>
      </p:pic>
      <p:pic>
        <p:nvPicPr>
          <p:cNvPr id="14348" name="Picture 12" descr="ÑÐµÐ±ÑÑÑ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2428868"/>
            <a:ext cx="2000264" cy="1860247"/>
          </a:xfrm>
          <a:prstGeom prst="rect">
            <a:avLst/>
          </a:prstGeom>
          <a:noFill/>
        </p:spPr>
      </p:pic>
      <p:pic>
        <p:nvPicPr>
          <p:cNvPr id="14350" name="Picture 14" descr="ÑÐµÐ±ÑÑÑ"/>
          <p:cNvPicPr>
            <a:picLocks noChangeAspect="1" noChangeArrowheads="1"/>
          </p:cNvPicPr>
          <p:nvPr/>
        </p:nvPicPr>
        <p:blipFill>
          <a:blip r:embed="rId7"/>
          <a:srcRect r="9999" b="70000"/>
          <a:stretch>
            <a:fillRect/>
          </a:stretch>
        </p:blipFill>
        <p:spPr bwMode="auto">
          <a:xfrm>
            <a:off x="6072198" y="2071678"/>
            <a:ext cx="285752" cy="762005"/>
          </a:xfrm>
          <a:prstGeom prst="rect">
            <a:avLst/>
          </a:prstGeom>
          <a:noFill/>
        </p:spPr>
      </p:pic>
      <p:pic>
        <p:nvPicPr>
          <p:cNvPr id="14352" name="Picture 16" descr="ÑÐµÐ±ÑÑÑ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5140" y="2428868"/>
            <a:ext cx="1495425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Европейский пейзаж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/>
          <a:lstStyle/>
          <a:p>
            <a:r>
              <a:rPr lang="ru-RU" sz="2400" dirty="0" smtClean="0"/>
              <a:t>В Европе человек начал изображать природу очень давно, но тогда она служила лишь фоном для портрета или какой-то сцены.</a:t>
            </a:r>
          </a:p>
          <a:p>
            <a:endParaRPr lang="ru-RU" dirty="0"/>
          </a:p>
        </p:txBody>
      </p:sp>
      <p:pic>
        <p:nvPicPr>
          <p:cNvPr id="276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357430"/>
            <a:ext cx="2928926" cy="4244820"/>
          </a:xfrm>
          <a:prstGeom prst="rect">
            <a:avLst/>
          </a:prstGeom>
          <a:noFill/>
        </p:spPr>
      </p:pic>
      <p:pic>
        <p:nvPicPr>
          <p:cNvPr id="27652" name="Picture 4" descr="ÐÐ°ÑÑÐ¸Ð½ÐºÐ¸ Ð¿Ð¾ Ð·Ð°Ð¿ÑÐ¾ÑÑ Ð¿Ð¾ÑÑÑÐµÑ  Ð½Ð° ÑÐ¾Ð½Ðµ Ð¿ÑÐ¸ÑÐ¾Ð´Ñ Ð² 15 Ð²ÐµÐºÐ°Ñ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357430"/>
            <a:ext cx="3462172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ÐÐ°ÑÑÐ¸Ð½ÐºÐ¸ Ð¿Ð¾ Ð·Ð°Ð¿ÑÐ¾ÑÑ Ð¿Ð¾ÑÑÑÐµÑ  Ð½Ð° ÑÐ¾Ð½Ðµ Ð¿ÑÐ¸ÑÐ¾Ð´Ñ Ð² 15 Ð²ÐµÐºÐ°Ñ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0"/>
            <a:ext cx="5429288" cy="687144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3786190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В.А. Серов. Девушка, освещенная солнцем . 1888г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Европейский художник при создании картины -пейзажа, сначала писал вовсе не конкретное место. Он сочинял величественный образ большого мира. Такой пейзаж может нести в себе образ героический и образ идиллии, воплощающий идею гармонии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p.userapi.com/c834300/v834300604/129973/iDRQp9vmivo.jpg"/>
          <p:cNvPicPr>
            <a:picLocks noChangeAspect="1" noChangeArrowheads="1"/>
          </p:cNvPicPr>
          <p:nvPr/>
        </p:nvPicPr>
        <p:blipFill>
          <a:blip r:embed="rId2"/>
          <a:srcRect t="5208" b="13541"/>
          <a:stretch>
            <a:fillRect/>
          </a:stretch>
        </p:blipFill>
        <p:spPr bwMode="auto">
          <a:xfrm>
            <a:off x="0" y="0"/>
            <a:ext cx="9144000" cy="55721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В. Тобиас. ПЕЙЗАЖ. Тушь с подкраской. Голландия. </a:t>
            </a:r>
            <a:r>
              <a:rPr lang="en-US" sz="2800" b="1" dirty="0" smtClean="0"/>
              <a:t>XVII</a:t>
            </a:r>
            <a:r>
              <a:rPr lang="ru-RU" sz="2800" b="1" dirty="0" smtClean="0"/>
              <a:t>в.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ÐÐ°ÑÑÐ¸Ð½ÐºÐ¸ Ð¿Ð¾ Ð·Ð°Ð¿ÑÐ¾ÑÑ ÑÐ»Ñ Ð³ÑÐµÐºÐ¾ Ð²Ð¸Ð´ ÑÐ¾Ð»ÐµÐ´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429652" cy="582699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5857892"/>
            <a:ext cx="764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Эль Греко. ВИД ТОЛЕДО. Масло. Испания.</a:t>
            </a:r>
            <a:r>
              <a:rPr lang="en-US" sz="2800" b="1" dirty="0" smtClean="0"/>
              <a:t>XVI</a:t>
            </a:r>
            <a:r>
              <a:rPr lang="ru-RU" sz="2800" b="1" dirty="0" smtClean="0"/>
              <a:t> в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ru-RU" b="1" dirty="0" smtClean="0"/>
              <a:t>Романтизм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Искусство порыва и страсти, выражения могущества неподвластных человеку сил природы и сил чувств воли человека. </a:t>
            </a:r>
            <a:endParaRPr lang="ru-RU" sz="2400" dirty="0"/>
          </a:p>
        </p:txBody>
      </p:sp>
      <p:pic>
        <p:nvPicPr>
          <p:cNvPr id="32772" name="Picture 4" descr="ÐÐ°ÑÑÐ¸Ð½ÐºÐ¸ Ð¿Ð¾ Ð·Ð°Ð¿ÑÐ¾ÑÑ ÑÐ¾Ð¼Ð°Ð½ÑÐ¸Ð·Ð¼ Ð² Ð¿ÐµÐ¹Ð·Ð°Ð¶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143248"/>
            <a:ext cx="5072066" cy="3392686"/>
          </a:xfrm>
          <a:prstGeom prst="rect">
            <a:avLst/>
          </a:prstGeom>
          <a:noFill/>
        </p:spPr>
      </p:pic>
      <p:pic>
        <p:nvPicPr>
          <p:cNvPr id="32770" name="Picture 2" descr="ÐÐ°ÑÑÐ¸Ð½ÐºÐ¸ Ð¿Ð¾ Ð·Ð°Ð¿ÑÐ¾ÑÑ ÑÐ¾Ð¼Ð°Ð½ÑÐ¸Ð·Ð¼ Ð² Ð¿ÐµÐ¹Ð·Ð°Ð¶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4714908" cy="3324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592935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Романтическим художником бы замечательный русский маринист Иван Константинович Айвазовский.</a:t>
            </a:r>
            <a:endParaRPr lang="ru-RU" sz="2400" dirty="0"/>
          </a:p>
        </p:txBody>
      </p:sp>
      <p:pic>
        <p:nvPicPr>
          <p:cNvPr id="33794" name="Picture 2" descr="ÐÐ°ÑÑÐ¸Ð½ÐºÐ¸ Ð¿Ð¾ Ð·Ð°Ð¿ÑÐ¾ÑÑ Ð°Ð¹Ð²Ð°Ð·Ð¾Ð²ÑÐºÐ¸Ð¹ Ð´ÐµÐ²ÑÑÑÐ¹ Ð²Ð°Ð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8001056" cy="52806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6357958"/>
            <a:ext cx="585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Девятый вал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ÐÐ°ÑÑÐ¸Ð½ÐºÐ¸ Ð¿Ð¾ Ð·Ð°Ð¿ÑÐ¾ÑÑ Ð°Ð¹Ð²Ð°Ð·Ð¾Ð²ÑÐºÐ¸Ð¹ Ð½ÐµÐ°Ð¿Ð¾Ð»Ð¸ÑÐ°Ð½ÑÐºÐ¸Ð¹ Ð·Ð°Ð»Ð¸Ð² Ð² Ð»ÑÐ½Ð½ÑÑ Ð½Ð¾ÑÑ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358214" cy="626866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85918" y="6396335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Неаполитанский залив в лунную ночь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r>
              <a:rPr lang="ru-RU" b="1" dirty="0" smtClean="0"/>
              <a:t>Эпический пейзаж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Эпический пейзаж изображает мощь и величие природы, большие пространства: бескрайние степи, горные хребты, могучие деревья, морские просторы. </a:t>
            </a:r>
            <a:endParaRPr lang="ru-RU" sz="2400" dirty="0"/>
          </a:p>
        </p:txBody>
      </p:sp>
      <p:pic>
        <p:nvPicPr>
          <p:cNvPr id="3584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8868"/>
            <a:ext cx="4357686" cy="299487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5715016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 </a:t>
            </a:r>
            <a:r>
              <a:rPr lang="ru-RU" sz="2400" b="1" dirty="0" err="1" smtClean="0"/>
              <a:t>Аайвазовский</a:t>
            </a:r>
            <a:r>
              <a:rPr lang="ru-RU" sz="2400" b="1" dirty="0" smtClean="0"/>
              <a:t>. Черное море</a:t>
            </a:r>
            <a:endParaRPr lang="ru-RU" sz="2400" b="1" dirty="0"/>
          </a:p>
        </p:txBody>
      </p:sp>
      <p:pic>
        <p:nvPicPr>
          <p:cNvPr id="35844" name="Picture 4" descr="ÐÐ°ÑÑÐ¸Ð½ÐºÐ¸ Ð¿Ð¾ Ð·Ð°Ð¿ÑÐ¾ÑÑ ÑÐ¸ÑÐºÐ¸Ð½ ÐºÐ¾ÑÐ°Ð±ÐµÐ»ÑÐ½Ð°Ñ ÑÐ¾Ñ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357430"/>
            <a:ext cx="4857752" cy="310454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57818" y="5643578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 Шишкин. </a:t>
            </a:r>
          </a:p>
          <a:p>
            <a:r>
              <a:rPr lang="ru-RU" sz="2400" b="1" dirty="0" smtClean="0"/>
              <a:t>Корабельная роща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Голландский пейзаж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/>
          <a:lstStyle/>
          <a:p>
            <a:r>
              <a:rPr lang="ru-RU" sz="2400" dirty="0" smtClean="0"/>
              <a:t>В </a:t>
            </a:r>
            <a:r>
              <a:rPr lang="en-US" sz="2400" dirty="0" smtClean="0"/>
              <a:t>XVII</a:t>
            </a:r>
            <a:r>
              <a:rPr lang="ru-RU" sz="2400" dirty="0" smtClean="0"/>
              <a:t> веке пейзаж получил особенно широкое развитие в голландской живописи на полотнах Ван-Гойена, Я. </a:t>
            </a:r>
            <a:r>
              <a:rPr lang="ru-RU" sz="2400" dirty="0" err="1" smtClean="0"/>
              <a:t>Рейсдаля</a:t>
            </a:r>
            <a:r>
              <a:rPr lang="ru-RU" sz="2400" dirty="0" smtClean="0"/>
              <a:t> и др.</a:t>
            </a:r>
          </a:p>
          <a:p>
            <a:endParaRPr lang="ru-RU" dirty="0"/>
          </a:p>
        </p:txBody>
      </p:sp>
      <p:pic>
        <p:nvPicPr>
          <p:cNvPr id="36866" name="Picture 2" descr="ÐÐ°ÑÑÐ¸Ð½ÐºÐ¸ Ð¿Ð¾ Ð·Ð°Ð¿ÑÐ¾ÑÑ Ð²Ð°Ð½ Ð³Ð¾Ð¹ÐµÐ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44"/>
            <a:ext cx="5165192" cy="343854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6072206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Ван- Гойена. Вад на Эммерих</a:t>
            </a:r>
            <a:endParaRPr lang="ru-RU" sz="2400" b="1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005512" y="5357826"/>
            <a:ext cx="27098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b="1" dirty="0">
                <a:cs typeface="Times New Roman" pitchFamily="18" charset="0"/>
              </a:rPr>
              <a:t>Ван-Гойен. </a:t>
            </a:r>
            <a:endParaRPr lang="ru-RU" sz="2400" b="1" dirty="0" smtClean="0">
              <a:cs typeface="Times New Roman" pitchFamily="18" charset="0"/>
            </a:endParaRPr>
          </a:p>
          <a:p>
            <a:r>
              <a:rPr lang="ru-RU" sz="2400" b="1" dirty="0" smtClean="0">
                <a:cs typeface="Times New Roman" pitchFamily="18" charset="0"/>
              </a:rPr>
              <a:t>Вид </a:t>
            </a:r>
            <a:r>
              <a:rPr lang="ru-RU" sz="2400" b="1" dirty="0">
                <a:cs typeface="Times New Roman" pitchFamily="18" charset="0"/>
              </a:rPr>
              <a:t>на Мерведе</a:t>
            </a:r>
          </a:p>
        </p:txBody>
      </p:sp>
      <p:pic>
        <p:nvPicPr>
          <p:cNvPr id="7" name="Picture 2" descr="C:\Users\user\Desktop\img12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214554"/>
            <a:ext cx="3929062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0"/>
            <a:ext cx="8229600" cy="5768997"/>
          </a:xfrm>
        </p:spPr>
        <p:txBody>
          <a:bodyPr/>
          <a:lstStyle/>
          <a:p>
            <a:r>
              <a:rPr lang="ru-RU" dirty="0" smtClean="0"/>
              <a:t>Определить на каком изображении,  художник, смотрящий на пейзаж  находятся в положении сидя?</a:t>
            </a:r>
            <a:endParaRPr lang="ru-RU" dirty="0"/>
          </a:p>
        </p:txBody>
      </p:sp>
      <p:pic>
        <p:nvPicPr>
          <p:cNvPr id="15362" name="Picture 2" descr="ÐÐ°ÑÑÐ¸Ð½ÐºÐ¸ Ð¿Ð¾ Ð·Ð°Ð¿ÑÐ¾ÑÑ Ð¿ÐµÐ¹Ð·Ð°Ð¶ Ð¶Ð¸Ð²Ð¾Ð¿Ð¸ÑÑ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3401838" cy="2857544"/>
          </a:xfrm>
          <a:prstGeom prst="rect">
            <a:avLst/>
          </a:prstGeom>
          <a:noFill/>
        </p:spPr>
      </p:pic>
      <p:pic>
        <p:nvPicPr>
          <p:cNvPr id="1536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214422"/>
            <a:ext cx="4324285" cy="2643206"/>
          </a:xfrm>
          <a:prstGeom prst="rect">
            <a:avLst/>
          </a:prstGeom>
          <a:noFill/>
        </p:spPr>
      </p:pic>
      <p:pic>
        <p:nvPicPr>
          <p:cNvPr id="1536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980477"/>
            <a:ext cx="4071966" cy="287752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857628"/>
            <a:ext cx="428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29058" y="3214686"/>
            <a:ext cx="428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14678" y="6396335"/>
            <a:ext cx="428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3929066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Якоб-ван </a:t>
            </a:r>
            <a:r>
              <a:rPr lang="ru-RU" sz="2400" b="1" dirty="0" err="1" smtClean="0"/>
              <a:t>Рейсдал</a:t>
            </a:r>
            <a:r>
              <a:rPr lang="ru-RU" sz="2400" b="1" dirty="0" smtClean="0"/>
              <a:t>. Болото.</a:t>
            </a:r>
            <a:endParaRPr lang="ru-RU" sz="2400" b="1" dirty="0"/>
          </a:p>
        </p:txBody>
      </p:sp>
      <p:pic>
        <p:nvPicPr>
          <p:cNvPr id="37892" name="Picture 4" descr="ÐÐ°ÑÑÐ¸Ð½ÐºÐ¸ Ð¿Ð¾ Ð·Ð°Ð¿ÑÐ¾ÑÑ Ð¯. Ð ÐµÐ¹ÑÐ´Ð°Ð»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3200400"/>
            <a:ext cx="4800600" cy="3657600"/>
          </a:xfrm>
          <a:prstGeom prst="rect">
            <a:avLst/>
          </a:prstGeom>
          <a:noFill/>
        </p:spPr>
      </p:pic>
      <p:pic>
        <p:nvPicPr>
          <p:cNvPr id="37890" name="Picture 2" descr="ÐÐ°ÑÑÐ¸Ð½ÐºÐ¸ Ð¿Ð¾ Ð·Ð°Ð¿ÑÐ¾ÑÑ Ð¯. Ð ÐµÐ¹ÑÐ´Ð°Ð»Ñ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66340" cy="378619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72132" y="2285992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Якоб-ван </a:t>
            </a:r>
            <a:r>
              <a:rPr lang="ru-RU" sz="2400" b="1" dirty="0" err="1" smtClean="0"/>
              <a:t>Рейсдал</a:t>
            </a:r>
            <a:r>
              <a:rPr lang="ru-RU" sz="2400" b="1" dirty="0" smtClean="0"/>
              <a:t>. Дорога в дюнах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Малые голландцы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Поскольку голландские художники писали свои пейзажи на небольших полотнах, их стали называть «малыми голландцами».</a:t>
            </a:r>
          </a:p>
          <a:p>
            <a:r>
              <a:rPr lang="ru-RU" b="1" dirty="0" smtClean="0"/>
              <a:t>«Малые голландцы» </a:t>
            </a:r>
            <a:r>
              <a:rPr lang="ru-RU" dirty="0" smtClean="0"/>
              <a:t>создавали проникновенные и нежные картины природы, став родоначальниками жанра в европейском искусстве.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ÐÐ°ÑÑÐ¸Ð½ÐºÐ¸ Ð¿Ð¾ Ð·Ð°Ð¿ÑÐ¾ÑÑ Ð¼Ð°Ð»ÑÐµ Ð³Ð¾Ð»Ð»Ð°Ð½Ð´Ñ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38725" cy="39433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4000504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Ван </a:t>
            </a:r>
            <a:r>
              <a:rPr lang="ru-RU" sz="2400" b="1" dirty="0" err="1" smtClean="0"/>
              <a:t>Гойен</a:t>
            </a:r>
            <a:r>
              <a:rPr lang="ru-RU" sz="2400" b="1" dirty="0" smtClean="0"/>
              <a:t>. «Речной пейзаж». 1631 г.</a:t>
            </a:r>
            <a:endParaRPr lang="ru-RU" sz="2400" b="1" dirty="0"/>
          </a:p>
        </p:txBody>
      </p:sp>
      <p:pic>
        <p:nvPicPr>
          <p:cNvPr id="38916" name="Picture 4" descr="ÐÐ°ÑÑÐ¸Ð½ÐºÐ¸ Ð¿Ð¾ Ð·Ð°Ð¿ÑÐ¾ÑÑ Ð¼Ð°Ð»ÑÐµ Ð³Ð¾Ð»Ð»Ð°Ð½Ð´ÑÑ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9541" y="3571877"/>
            <a:ext cx="4694459" cy="3286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Ð°Ð»ÑÐµ Ð³Ð¾Ð»Ð»Ð°Ð½Ð´Ñ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925" y="0"/>
            <a:ext cx="5908075" cy="3643314"/>
          </a:xfrm>
          <a:prstGeom prst="rect">
            <a:avLst/>
          </a:prstGeom>
          <a:noFill/>
        </p:spPr>
      </p:pic>
      <p:pic>
        <p:nvPicPr>
          <p:cNvPr id="40964" name="Picture 4" descr="ÐÐ°Ð»ÑÐµ Ð³Ð¾Ð»Ð»Ð°Ð½Ð´ÑÑ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98651"/>
            <a:ext cx="4714876" cy="33593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Критерии оценивания: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986" name="Picture 2" descr="ÐÐ°ÑÑÐ¸Ð½ÐºÐ¸ Ð¿Ð¾ Ð·Ð°Ð¿ÑÐ¾ÑÑ ÐºÐ»ÑÐºÑÐ°"/>
          <p:cNvPicPr>
            <a:picLocks noChangeAspect="1" noChangeArrowheads="1"/>
          </p:cNvPicPr>
          <p:nvPr/>
        </p:nvPicPr>
        <p:blipFill>
          <a:blip r:embed="rId2" cstate="print"/>
          <a:srcRect b="8236"/>
          <a:stretch>
            <a:fillRect/>
          </a:stretch>
        </p:blipFill>
        <p:spPr bwMode="auto">
          <a:xfrm>
            <a:off x="1864638" y="2928934"/>
            <a:ext cx="6850766" cy="392906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ru-RU" dirty="0" smtClean="0"/>
              <a:t>композиционное решение;</a:t>
            </a:r>
          </a:p>
          <a:p>
            <a:r>
              <a:rPr lang="ru-RU" dirty="0" smtClean="0"/>
              <a:t>аккуратность выполнения работы;</a:t>
            </a:r>
          </a:p>
          <a:p>
            <a:r>
              <a:rPr lang="ru-RU" dirty="0" smtClean="0"/>
              <a:t>оригинальность работы;</a:t>
            </a:r>
          </a:p>
          <a:p>
            <a:r>
              <a:rPr lang="ru-RU" dirty="0" smtClean="0"/>
              <a:t>передача пространства;</a:t>
            </a:r>
          </a:p>
          <a:p>
            <a:r>
              <a:rPr lang="ru-RU" dirty="0" smtClean="0"/>
              <a:t>соблюдения правил линейной и воздушной перспективы.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Закрепление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Кто такие маринисты?</a:t>
            </a:r>
          </a:p>
          <a:p>
            <a:r>
              <a:rPr lang="ru-RU" dirty="0" smtClean="0"/>
              <a:t>Соотнесите работы китайских, японских, европейских и голландских пейзажистов с изображениями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ÐÐ°ÑÑÐ¸Ð½ÐºÐ¸ Ð¿Ð¾ Ð·Ð°Ð¿ÑÐ¾ÑÑ Ð². ÑÐ¾Ð±Ð¸Ð°Ñ Ð³Ð¾Ð»Ð»Ð°Ð½Ð´Ð¸Ñ Ð¿ÐµÐ¹Ð·Ð°Ð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43306" y="1643050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ЕВРОПЕЙСКИЙ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142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14744" y="4643446"/>
            <a:ext cx="364333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ЯПОНСКИЙ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ÐÐ°ÑÑÐ¸Ð½ÐºÐ¸ Ð¿Ð¾ Ð·Ð°Ð¿ÑÐ¾ÑÑ Ð³Ð¾Ð»Ð»Ð°Ð½Ð´ÑÐºÐ¸Ð¹ Ð¿ÐµÐ¹Ð·Ð°Ð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42" y="1000108"/>
            <a:ext cx="5357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</a:rPr>
              <a:t>ГОЛАНДСКИЙ </a:t>
            </a:r>
            <a:endParaRPr lang="ru-RU" b="1" dirty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ÐÐ°ÑÑÐ¸Ð½ÐºÐ¸ Ð¿Ð¾ Ð·Ð°Ð¿ÑÐ¾ÑÑ ÐºÐ¸ÑÐ°Ð¹ÑÐºÐ¸Ð¹ Ð¿ÐµÐ¹Ð·Ð°Ð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357166"/>
            <a:ext cx="4357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</a:rPr>
              <a:t>КИТАЙСКИЙ</a:t>
            </a:r>
            <a:endParaRPr lang="ru-RU" sz="5400" b="1" dirty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7"/>
            <a:ext cx="8229600" cy="1285884"/>
          </a:xfrm>
        </p:spPr>
        <p:txBody>
          <a:bodyPr/>
          <a:lstStyle/>
          <a:p>
            <a:r>
              <a:rPr lang="ru-RU" dirty="0" smtClean="0"/>
              <a:t>Какие слова у вас ассоциируются со словом  перспектива? нужно выбрать правильные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428868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Карьера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29388" y="4143380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Деньги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Повышение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86116" y="3143248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Горизонт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72132" y="2428868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Живопись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1472" y="5072074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Линейная перспектива 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57686" y="4857760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Картина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72132" y="5500702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Воздушная перспектива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 descr="ÐÐ°ÑÑÐ¸Ð½ÐºÐ¸ Ð¿Ð¾ Ð·Ð°Ð¿ÑÐ¾ÑÑ ÐºÐ»ÑÐºÑÐ° ÑÐ²ÐµÑÐ½Ð°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132" name="AutoShape 4" descr="ÐÐ°ÑÑÐ¸Ð½ÐºÐ¸ Ð¿Ð¾ Ð·Ð°Ð¿ÑÐ¾ÑÑ ÐºÐ»ÑÐºÑÐ° ÑÐ²ÐµÑÐ½Ð°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134" name="AutoShape 6" descr="ÐÐ°ÑÑÐ¸Ð½ÐºÐ¸ Ð¿Ð¾ Ð·Ð°Ð¿ÑÐ¾ÑÑ ÐºÐ»ÑÐºÑÐ° ÑÐ²ÐµÑÐ½Ð°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136" name="AutoShape 8" descr="ÐÐ°ÑÑÐ¸Ð½ÐºÐ¸ Ð¿Ð¾ Ð·Ð°Ð¿ÑÐ¾ÑÑ ÐºÐ»ÑÐºÑÐ° ÑÐ²ÐµÑÐ½Ð°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8" name="Picture 10" descr="ÐÐ°ÑÑÐ¸Ð½ÐºÐ¸ Ð¿Ð¾ Ð·Ð°Ð¿ÑÐ¾ÑÑ ÐºÐ»ÑÐºÑÐ° ÑÐ²ÐµÑÐ½Ð°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070012" cy="657227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7686700" cy="5911873"/>
          </a:xfrm>
        </p:spPr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</a:rPr>
              <a:t>Какие знания и умения помогли вам сегодня аккуратно выполнить работу?</a:t>
            </a: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</a:rPr>
              <a:t> – Для чего нужно было сегодняшнее занятие? </a:t>
            </a: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</a:rPr>
              <a:t>– Что у вас сегодня получилось лучше всего?</a:t>
            </a: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</a:rPr>
              <a:t> – В чём испытали затруднения?</a:t>
            </a: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</a:rPr>
              <a:t> – Когда в жизни вам пригодятся знания, полученные на занятии?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ru-RU" dirty="0" smtClean="0"/>
              <a:t>О чем идет речь?</a:t>
            </a:r>
          </a:p>
          <a:p>
            <a:r>
              <a:rPr lang="ru-RU" dirty="0" smtClean="0"/>
              <a:t>1. точная наука, которая учит изображать на плоскости предметы окружающей действительности так, чтобы создавалось впечатление такое, как в натуре.</a:t>
            </a:r>
          </a:p>
          <a:p>
            <a:endParaRPr lang="ru-RU" dirty="0" smtClean="0"/>
          </a:p>
          <a:p>
            <a:r>
              <a:rPr lang="ru-RU" dirty="0" smtClean="0"/>
              <a:t>2. размытость или потеря ясности очертаний отдаленных объектов, вызванная атмосферой.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Ð°ÑÑÐ¸Ð½ÐºÐ¸ Ð¿Ð¾ Ð·Ð°Ð¿ÑÐ¾ÑÑ Ð¿ÐµÐ¹Ð·Ð°Ð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«Пейзаж – большой мир. Организация изображаемого пространства</a:t>
            </a:r>
            <a:r>
              <a:rPr lang="ru-RU" dirty="0" smtClean="0"/>
              <a:t>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357166"/>
            <a:ext cx="4038600" cy="4525963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600" dirty="0" smtClean="0"/>
              <a:t>Впервые, с пейзажем мы можем познакомиться в </a:t>
            </a:r>
            <a:r>
              <a:rPr lang="ru-RU" sz="2600" b="1" dirty="0" smtClean="0"/>
              <a:t>китайском искусстве</a:t>
            </a:r>
            <a:r>
              <a:rPr lang="ru-RU" sz="2600" dirty="0" smtClean="0"/>
              <a:t>.  Как самостоятельный жанр он появился в Китае ещё в </a:t>
            </a:r>
            <a:r>
              <a:rPr lang="en-US" sz="2600" dirty="0" smtClean="0"/>
              <a:t>VI</a:t>
            </a:r>
            <a:r>
              <a:rPr lang="ru-RU" sz="2600" dirty="0" smtClean="0"/>
              <a:t> веке. Пейзажи китайских художников, выполненные тушью на шёлковых свитках, очень одухотворены и поэтичны.</a:t>
            </a:r>
          </a:p>
          <a:p>
            <a:endParaRPr lang="ru-RU" dirty="0"/>
          </a:p>
        </p:txBody>
      </p:sp>
      <p:pic>
        <p:nvPicPr>
          <p:cNvPr id="21506" name="Picture 2" descr="ÐÐ°ÑÑÐ¸Ð½ÐºÐ¸ Ð¿Ð¾ Ð·Ð°Ð¿ÑÐ¾ÑÑ ÐºÐ¸ÑÐ°Ð¹ÑÐºÐ¸Ð¹ Ð¿ÐµÐ¹Ð·Ð°Ð¶ ÑÑÑÑÑ Ð½Ð° ÑÐµÐ»ÐºÐ¾Ð²ÑÑ ÑÐ²Ð¸ÑÐºÐ°Ñ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428604"/>
            <a:ext cx="3286148" cy="5251286"/>
          </a:xfrm>
          <a:prstGeom prst="rect">
            <a:avLst/>
          </a:prstGeom>
          <a:noFill/>
        </p:spPr>
      </p:pic>
      <p:pic>
        <p:nvPicPr>
          <p:cNvPr id="21508" name="Picture 4" descr="ÐÐ°ÑÑÐ¸Ð½ÐºÐ¸ Ð¿Ð¾ Ð·Ð°Ð¿ÑÐ¾ÑÑ ÐºÐ¸ÑÐ°Ð¹ÑÐºÐ¸Ð¹ Ð¿ÐµÐ¹Ð·Ð°Ð¶ ÑÑÑÑÑ Ð½Ð° ÑÐµÐ»ÐºÐ¾Ð²ÑÑ ÑÐ²Ð¸ÑÐºÐ°Ñ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143379"/>
            <a:ext cx="4429156" cy="2578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214290"/>
            <a:ext cx="8001056" cy="2928958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smtClean="0"/>
              <a:t>В китайском пейзаже человек является малой частичкой природы.</a:t>
            </a:r>
            <a:br>
              <a:rPr lang="ru-RU" sz="9600" dirty="0" smtClean="0"/>
            </a:br>
            <a:r>
              <a:rPr lang="ru-RU" sz="9600" dirty="0" smtClean="0"/>
              <a:t>Главная задача художника </a:t>
            </a:r>
            <a:br>
              <a:rPr lang="ru-RU" sz="9600" dirty="0" smtClean="0"/>
            </a:br>
            <a:r>
              <a:rPr lang="ru-RU" sz="9600" dirty="0" smtClean="0"/>
              <a:t>в китайской живописи – передать настроение окружающей среды, </a:t>
            </a:r>
            <a:br>
              <a:rPr lang="ru-RU" sz="9600" dirty="0" smtClean="0"/>
            </a:br>
            <a:r>
              <a:rPr lang="ru-RU" sz="9600" dirty="0" smtClean="0"/>
              <a:t>для чего использовалось множество видов различного штриха. </a:t>
            </a:r>
            <a:br>
              <a:rPr lang="ru-RU" sz="9600" dirty="0" smtClean="0"/>
            </a:br>
            <a:r>
              <a:rPr lang="ru-RU" sz="9600" dirty="0" smtClean="0"/>
              <a:t>В китайском  пейзаже практически отсутствует воздушная перспектива. Основные формы картин – очень вытянутые  по вертикали или горизонтали −  отрицание единой точки зрения, единой позиции.</a:t>
            </a:r>
          </a:p>
          <a:p>
            <a:endParaRPr lang="ru-RU" dirty="0"/>
          </a:p>
        </p:txBody>
      </p:sp>
      <p:pic>
        <p:nvPicPr>
          <p:cNvPr id="23554" name="Picture 2" descr="ÐÐ°ÑÑÐ¸Ð½ÐºÐ¸ Ð¿Ð¾ Ð·Ð°Ð¿ÑÐ¾ÑÑ ÐºÐ¸ÑÐ°Ð¹ÑÐºÐ¸Ð¹ Ð¿ÐµÐ¹Ð·Ð°Ð¶ ÑÑÑÑÑ ÑÑÑÐ¸Ñ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643314"/>
            <a:ext cx="5715000" cy="2952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 descr="news39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0" b="2547"/>
          <a:stretch>
            <a:fillRect/>
          </a:stretch>
        </p:blipFill>
        <p:spPr bwMode="auto">
          <a:xfrm>
            <a:off x="4786314" y="285728"/>
            <a:ext cx="3829050" cy="629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 descr="ÐÐ°ÑÑÐ¸Ð½ÐºÐ¸ Ð¿Ð¾ Ð·Ð°Ð¿ÑÐ¾ÑÑ ÐºÐ¸ÑÐ°Ð¹ÑÐºÐ¸Ð¹ Ð¿ÐµÐ¹Ð·Ð°Ð¶ ÑÑÑÑÑ Ð½Ð° ÑÐµÐ»ÐºÐ¾Ð²ÑÑ ÑÐ²Ð¸ÑÐºÐ°Ñ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4263"/>
            <a:ext cx="3143272" cy="6465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Японский пейзаж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основном это графические пейзажи, декоративные с более активной ролью человека в природе.  </a:t>
            </a:r>
            <a:endParaRPr lang="ru-RU" sz="2400" dirty="0"/>
          </a:p>
        </p:txBody>
      </p:sp>
      <p:sp>
        <p:nvSpPr>
          <p:cNvPr id="26626" name="AutoShape 2" descr="ÐÐ°ÑÑÐ¸Ð½ÐºÐ¸ Ð¿Ð¾ Ð·Ð°Ð¿ÑÐ¾ÑÑ Ð¿ÐµÐ¹Ð·Ð°Ð¶  Ð¡ÑÑÑÑ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054581"/>
            <a:ext cx="2643206" cy="4089063"/>
          </a:xfrm>
          <a:prstGeom prst="rect">
            <a:avLst/>
          </a:prstGeom>
          <a:noFill/>
        </p:spPr>
      </p:pic>
      <p:pic>
        <p:nvPicPr>
          <p:cNvPr id="26630" name="Picture 6" descr="ÐÐ°ÑÑÐ¸Ð½ÐºÐ¸ Ð¿Ð¾ Ð·Ð°Ð¿ÑÐ¾ÑÑ Ð¿ÐµÐ¹Ð·Ð°Ð¶  ÐÐ°ÑÑÑÐ¸ÐºÐ° Ð¥Ð¾ÐºÑÑÐ°Ð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5" y="2214554"/>
            <a:ext cx="4671423" cy="335758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728" y="5643578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Кацусика Хокусай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429388" y="6072206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Сэссю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517</Words>
  <Application>Microsoft Office PowerPoint</Application>
  <PresentationFormat>Экран (4:3)</PresentationFormat>
  <Paragraphs>71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Повторение </vt:lpstr>
      <vt:lpstr>Презентация PowerPoint</vt:lpstr>
      <vt:lpstr>Презентация PowerPoint</vt:lpstr>
      <vt:lpstr>Презентация PowerPoint</vt:lpstr>
      <vt:lpstr>«Пейзаж – большой мир. Организация изображаемого пространства».</vt:lpstr>
      <vt:lpstr>Презентация PowerPoint</vt:lpstr>
      <vt:lpstr>Презентация PowerPoint</vt:lpstr>
      <vt:lpstr>Презентация PowerPoint</vt:lpstr>
      <vt:lpstr>Японский пейзаж</vt:lpstr>
      <vt:lpstr>Европейский пейзаж</vt:lpstr>
      <vt:lpstr>Презентация PowerPoint</vt:lpstr>
      <vt:lpstr>Презентация PowerPoint</vt:lpstr>
      <vt:lpstr>Презентация PowerPoint</vt:lpstr>
      <vt:lpstr>Презентация PowerPoint</vt:lpstr>
      <vt:lpstr>Романтизм</vt:lpstr>
      <vt:lpstr>Презентация PowerPoint</vt:lpstr>
      <vt:lpstr>Презентация PowerPoint</vt:lpstr>
      <vt:lpstr>Эпический пейзаж</vt:lpstr>
      <vt:lpstr>Голландский пейзаж </vt:lpstr>
      <vt:lpstr>Презентация PowerPoint</vt:lpstr>
      <vt:lpstr>Малые голландцы</vt:lpstr>
      <vt:lpstr>Презентация PowerPoint</vt:lpstr>
      <vt:lpstr>Презентация PowerPoint</vt:lpstr>
      <vt:lpstr>Критерии оценивания: </vt:lpstr>
      <vt:lpstr>Закрепление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задание </dc:title>
  <dc:creator>Людмила</dc:creator>
  <cp:lastModifiedBy>алсу лутфуллина</cp:lastModifiedBy>
  <cp:revision>23</cp:revision>
  <dcterms:created xsi:type="dcterms:W3CDTF">2018-05-01T18:24:26Z</dcterms:created>
  <dcterms:modified xsi:type="dcterms:W3CDTF">2020-05-12T16:16:45Z</dcterms:modified>
</cp:coreProperties>
</file>